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di\AppData\Local\Microsoft\Windows\Temporary%20Internet%20Files\Content.IE5\45GAGNTT\Circulation%20activity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svr24\home\hadi\Director%20Files\Overdrive\Circulation%20activity%20by%20librar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'Circulation activity Apr09-Aug2'!$B$1</c:f>
              <c:strCache>
                <c:ptCount val="1"/>
                <c:pt idx="0">
                  <c:v>Checkouts</c:v>
                </c:pt>
              </c:strCache>
            </c:strRef>
          </c:tx>
          <c:invertIfNegative val="0"/>
          <c:cat>
            <c:numRef>
              <c:f>'Circulation activity Apr09-Aug2'!$A$2:$A$78</c:f>
              <c:numCache>
                <c:formatCode>m/d/yyyy</c:formatCode>
                <c:ptCount val="77"/>
                <c:pt idx="0">
                  <c:v>39904</c:v>
                </c:pt>
                <c:pt idx="1">
                  <c:v>39934</c:v>
                </c:pt>
                <c:pt idx="2">
                  <c:v>39965</c:v>
                </c:pt>
                <c:pt idx="3">
                  <c:v>39995</c:v>
                </c:pt>
                <c:pt idx="4">
                  <c:v>40026</c:v>
                </c:pt>
                <c:pt idx="5">
                  <c:v>40057</c:v>
                </c:pt>
                <c:pt idx="6">
                  <c:v>40087</c:v>
                </c:pt>
                <c:pt idx="7">
                  <c:v>40118</c:v>
                </c:pt>
                <c:pt idx="8">
                  <c:v>40148</c:v>
                </c:pt>
                <c:pt idx="9">
                  <c:v>40179</c:v>
                </c:pt>
                <c:pt idx="10">
                  <c:v>40210</c:v>
                </c:pt>
                <c:pt idx="11">
                  <c:v>40269</c:v>
                </c:pt>
                <c:pt idx="12">
                  <c:v>40238</c:v>
                </c:pt>
                <c:pt idx="13">
                  <c:v>40299</c:v>
                </c:pt>
                <c:pt idx="14">
                  <c:v>40330</c:v>
                </c:pt>
                <c:pt idx="15">
                  <c:v>40452</c:v>
                </c:pt>
                <c:pt idx="16">
                  <c:v>40422</c:v>
                </c:pt>
                <c:pt idx="17">
                  <c:v>40483</c:v>
                </c:pt>
                <c:pt idx="18">
                  <c:v>40391</c:v>
                </c:pt>
                <c:pt idx="19">
                  <c:v>40360</c:v>
                </c:pt>
                <c:pt idx="20">
                  <c:v>40513</c:v>
                </c:pt>
                <c:pt idx="21">
                  <c:v>40575</c:v>
                </c:pt>
                <c:pt idx="22">
                  <c:v>40544</c:v>
                </c:pt>
                <c:pt idx="23">
                  <c:v>40634</c:v>
                </c:pt>
                <c:pt idx="24">
                  <c:v>40603</c:v>
                </c:pt>
                <c:pt idx="25">
                  <c:v>40664</c:v>
                </c:pt>
                <c:pt idx="26">
                  <c:v>40695</c:v>
                </c:pt>
                <c:pt idx="27">
                  <c:v>40725</c:v>
                </c:pt>
                <c:pt idx="28">
                  <c:v>40756</c:v>
                </c:pt>
                <c:pt idx="29">
                  <c:v>40787</c:v>
                </c:pt>
                <c:pt idx="30">
                  <c:v>40817</c:v>
                </c:pt>
                <c:pt idx="31">
                  <c:v>40848</c:v>
                </c:pt>
                <c:pt idx="32">
                  <c:v>40878</c:v>
                </c:pt>
                <c:pt idx="33">
                  <c:v>40940</c:v>
                </c:pt>
                <c:pt idx="34">
                  <c:v>41000</c:v>
                </c:pt>
                <c:pt idx="35">
                  <c:v>40969</c:v>
                </c:pt>
                <c:pt idx="36">
                  <c:v>40909</c:v>
                </c:pt>
                <c:pt idx="37">
                  <c:v>41030</c:v>
                </c:pt>
                <c:pt idx="38">
                  <c:v>41214</c:v>
                </c:pt>
                <c:pt idx="39">
                  <c:v>41153</c:v>
                </c:pt>
                <c:pt idx="40">
                  <c:v>41183</c:v>
                </c:pt>
                <c:pt idx="41">
                  <c:v>41061</c:v>
                </c:pt>
                <c:pt idx="42">
                  <c:v>41122</c:v>
                </c:pt>
                <c:pt idx="43">
                  <c:v>41244</c:v>
                </c:pt>
                <c:pt idx="44">
                  <c:v>41306</c:v>
                </c:pt>
                <c:pt idx="45">
                  <c:v>41091</c:v>
                </c:pt>
                <c:pt idx="46">
                  <c:v>41275</c:v>
                </c:pt>
                <c:pt idx="47">
                  <c:v>41365</c:v>
                </c:pt>
                <c:pt idx="48">
                  <c:v>41334</c:v>
                </c:pt>
                <c:pt idx="49">
                  <c:v>41579</c:v>
                </c:pt>
                <c:pt idx="50">
                  <c:v>41395</c:v>
                </c:pt>
                <c:pt idx="51">
                  <c:v>41548</c:v>
                </c:pt>
                <c:pt idx="52">
                  <c:v>41518</c:v>
                </c:pt>
                <c:pt idx="53">
                  <c:v>41426</c:v>
                </c:pt>
                <c:pt idx="54">
                  <c:v>41609</c:v>
                </c:pt>
                <c:pt idx="55">
                  <c:v>41730</c:v>
                </c:pt>
                <c:pt idx="56">
                  <c:v>41487</c:v>
                </c:pt>
                <c:pt idx="57">
                  <c:v>41671</c:v>
                </c:pt>
                <c:pt idx="58">
                  <c:v>41456</c:v>
                </c:pt>
                <c:pt idx="59">
                  <c:v>41760</c:v>
                </c:pt>
                <c:pt idx="60">
                  <c:v>41699</c:v>
                </c:pt>
                <c:pt idx="61">
                  <c:v>41640</c:v>
                </c:pt>
                <c:pt idx="62">
                  <c:v>41791</c:v>
                </c:pt>
                <c:pt idx="63">
                  <c:v>41944</c:v>
                </c:pt>
                <c:pt idx="64">
                  <c:v>41913</c:v>
                </c:pt>
                <c:pt idx="65">
                  <c:v>41883</c:v>
                </c:pt>
                <c:pt idx="66">
                  <c:v>41974</c:v>
                </c:pt>
                <c:pt idx="67">
                  <c:v>41821</c:v>
                </c:pt>
                <c:pt idx="68">
                  <c:v>41852</c:v>
                </c:pt>
                <c:pt idx="69">
                  <c:v>42036</c:v>
                </c:pt>
                <c:pt idx="70">
                  <c:v>42095</c:v>
                </c:pt>
                <c:pt idx="71">
                  <c:v>42064</c:v>
                </c:pt>
                <c:pt idx="72">
                  <c:v>42005</c:v>
                </c:pt>
                <c:pt idx="73">
                  <c:v>42125</c:v>
                </c:pt>
                <c:pt idx="74">
                  <c:v>42156</c:v>
                </c:pt>
                <c:pt idx="75">
                  <c:v>42217</c:v>
                </c:pt>
                <c:pt idx="76">
                  <c:v>42186</c:v>
                </c:pt>
              </c:numCache>
            </c:numRef>
          </c:cat>
          <c:val>
            <c:numRef>
              <c:f>'Circulation activity Apr09-Aug2'!$B$2:$B$78</c:f>
              <c:numCache>
                <c:formatCode>General</c:formatCode>
                <c:ptCount val="77"/>
                <c:pt idx="0">
                  <c:v>23</c:v>
                </c:pt>
                <c:pt idx="1">
                  <c:v>393</c:v>
                </c:pt>
                <c:pt idx="2">
                  <c:v>394</c:v>
                </c:pt>
                <c:pt idx="3">
                  <c:v>624</c:v>
                </c:pt>
                <c:pt idx="4">
                  <c:v>813</c:v>
                </c:pt>
                <c:pt idx="5">
                  <c:v>849</c:v>
                </c:pt>
                <c:pt idx="6">
                  <c:v>883</c:v>
                </c:pt>
                <c:pt idx="7">
                  <c:v>973</c:v>
                </c:pt>
                <c:pt idx="8">
                  <c:v>1037</c:v>
                </c:pt>
                <c:pt idx="9">
                  <c:v>1233</c:v>
                </c:pt>
                <c:pt idx="10">
                  <c:v>1341</c:v>
                </c:pt>
                <c:pt idx="11">
                  <c:v>1511</c:v>
                </c:pt>
                <c:pt idx="12">
                  <c:v>1532</c:v>
                </c:pt>
                <c:pt idx="13">
                  <c:v>1912</c:v>
                </c:pt>
                <c:pt idx="14">
                  <c:v>2263</c:v>
                </c:pt>
                <c:pt idx="15">
                  <c:v>2378</c:v>
                </c:pt>
                <c:pt idx="16">
                  <c:v>2379</c:v>
                </c:pt>
                <c:pt idx="17">
                  <c:v>2439</c:v>
                </c:pt>
                <c:pt idx="18">
                  <c:v>2440</c:v>
                </c:pt>
                <c:pt idx="19">
                  <c:v>2441</c:v>
                </c:pt>
                <c:pt idx="20">
                  <c:v>2985</c:v>
                </c:pt>
                <c:pt idx="21">
                  <c:v>3580</c:v>
                </c:pt>
                <c:pt idx="22">
                  <c:v>3758</c:v>
                </c:pt>
                <c:pt idx="23">
                  <c:v>4138</c:v>
                </c:pt>
                <c:pt idx="24">
                  <c:v>4155</c:v>
                </c:pt>
                <c:pt idx="25">
                  <c:v>4763</c:v>
                </c:pt>
                <c:pt idx="26">
                  <c:v>5253</c:v>
                </c:pt>
                <c:pt idx="27">
                  <c:v>5843</c:v>
                </c:pt>
                <c:pt idx="28">
                  <c:v>6211</c:v>
                </c:pt>
                <c:pt idx="29">
                  <c:v>6384</c:v>
                </c:pt>
                <c:pt idx="30">
                  <c:v>7705</c:v>
                </c:pt>
                <c:pt idx="31">
                  <c:v>8033</c:v>
                </c:pt>
                <c:pt idx="32">
                  <c:v>9915</c:v>
                </c:pt>
                <c:pt idx="33">
                  <c:v>11472</c:v>
                </c:pt>
                <c:pt idx="34">
                  <c:v>11897</c:v>
                </c:pt>
                <c:pt idx="35">
                  <c:v>11963</c:v>
                </c:pt>
                <c:pt idx="36">
                  <c:v>12232</c:v>
                </c:pt>
                <c:pt idx="37">
                  <c:v>13068</c:v>
                </c:pt>
                <c:pt idx="38">
                  <c:v>13290</c:v>
                </c:pt>
                <c:pt idx="39">
                  <c:v>13358</c:v>
                </c:pt>
                <c:pt idx="40">
                  <c:v>13481</c:v>
                </c:pt>
                <c:pt idx="41">
                  <c:v>13690</c:v>
                </c:pt>
                <c:pt idx="42">
                  <c:v>14463</c:v>
                </c:pt>
                <c:pt idx="43">
                  <c:v>14624</c:v>
                </c:pt>
                <c:pt idx="44">
                  <c:v>14711</c:v>
                </c:pt>
                <c:pt idx="45">
                  <c:v>14819</c:v>
                </c:pt>
                <c:pt idx="46">
                  <c:v>16279</c:v>
                </c:pt>
                <c:pt idx="47">
                  <c:v>16546</c:v>
                </c:pt>
                <c:pt idx="48">
                  <c:v>16614</c:v>
                </c:pt>
                <c:pt idx="49">
                  <c:v>17459</c:v>
                </c:pt>
                <c:pt idx="50">
                  <c:v>17845</c:v>
                </c:pt>
                <c:pt idx="51">
                  <c:v>18115</c:v>
                </c:pt>
                <c:pt idx="52">
                  <c:v>18620</c:v>
                </c:pt>
                <c:pt idx="53">
                  <c:v>18682</c:v>
                </c:pt>
                <c:pt idx="54">
                  <c:v>19120</c:v>
                </c:pt>
                <c:pt idx="55">
                  <c:v>19446</c:v>
                </c:pt>
                <c:pt idx="56">
                  <c:v>19521</c:v>
                </c:pt>
                <c:pt idx="57">
                  <c:v>19605</c:v>
                </c:pt>
                <c:pt idx="58">
                  <c:v>19965</c:v>
                </c:pt>
                <c:pt idx="59">
                  <c:v>21022</c:v>
                </c:pt>
                <c:pt idx="60">
                  <c:v>21301</c:v>
                </c:pt>
                <c:pt idx="61">
                  <c:v>21623</c:v>
                </c:pt>
                <c:pt idx="62">
                  <c:v>21635</c:v>
                </c:pt>
                <c:pt idx="63">
                  <c:v>21782</c:v>
                </c:pt>
                <c:pt idx="64">
                  <c:v>22063</c:v>
                </c:pt>
                <c:pt idx="65">
                  <c:v>22202</c:v>
                </c:pt>
                <c:pt idx="66">
                  <c:v>22364</c:v>
                </c:pt>
                <c:pt idx="67">
                  <c:v>22581</c:v>
                </c:pt>
                <c:pt idx="68">
                  <c:v>23072</c:v>
                </c:pt>
                <c:pt idx="69">
                  <c:v>23164</c:v>
                </c:pt>
                <c:pt idx="70">
                  <c:v>23934</c:v>
                </c:pt>
                <c:pt idx="71">
                  <c:v>25139</c:v>
                </c:pt>
                <c:pt idx="72">
                  <c:v>25165</c:v>
                </c:pt>
                <c:pt idx="73">
                  <c:v>25791</c:v>
                </c:pt>
                <c:pt idx="74">
                  <c:v>26080</c:v>
                </c:pt>
                <c:pt idx="75">
                  <c:v>27737</c:v>
                </c:pt>
                <c:pt idx="76">
                  <c:v>28222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810240"/>
        <c:axId val="66812160"/>
      </c:barChart>
      <c:dateAx>
        <c:axId val="6681024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6812160"/>
        <c:crosses val="autoZero"/>
        <c:auto val="1"/>
        <c:lblOffset val="100"/>
        <c:baseTimeUnit val="months"/>
      </c:dateAx>
      <c:valAx>
        <c:axId val="66812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681024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'Circulation activity'!$A$3:$A$20</c:f>
              <c:strCache>
                <c:ptCount val="18"/>
                <c:pt idx="0">
                  <c:v>Newton County Library</c:v>
                </c:pt>
                <c:pt idx="1">
                  <c:v>Gravette Public Library</c:v>
                </c:pt>
                <c:pt idx="2">
                  <c:v>Gentry Public Library</c:v>
                </c:pt>
                <c:pt idx="3">
                  <c:v>Marion County Library</c:v>
                </c:pt>
                <c:pt idx="4">
                  <c:v>Siloam Springs Public Library</c:v>
                </c:pt>
                <c:pt idx="5">
                  <c:v>Washington County Library System</c:v>
                </c:pt>
                <c:pt idx="6">
                  <c:v>Boone County Library</c:v>
                </c:pt>
                <c:pt idx="7">
                  <c:v>Bella Vista Library</c:v>
                </c:pt>
                <c:pt idx="8">
                  <c:v>Carroll and Madison Library System</c:v>
                </c:pt>
                <c:pt idx="9">
                  <c:v>Crawford County Library System</c:v>
                </c:pt>
                <c:pt idx="10">
                  <c:v>Pope County Library System</c:v>
                </c:pt>
                <c:pt idx="11">
                  <c:v>Arkansas River Valley Regional Library</c:v>
                </c:pt>
                <c:pt idx="12">
                  <c:v>Baxter County Library</c:v>
                </c:pt>
                <c:pt idx="13">
                  <c:v>Rogers Public Library</c:v>
                </c:pt>
                <c:pt idx="14">
                  <c:v>Springdale Public Library</c:v>
                </c:pt>
                <c:pt idx="15">
                  <c:v>Fort Smith Public Library</c:v>
                </c:pt>
                <c:pt idx="16">
                  <c:v>Bentonville Public Library</c:v>
                </c:pt>
                <c:pt idx="17">
                  <c:v>Fayetteville Public Library</c:v>
                </c:pt>
              </c:strCache>
            </c:strRef>
          </c:cat>
          <c:val>
            <c:numRef>
              <c:f>'Circulation activity'!$B$3:$B$20</c:f>
              <c:numCache>
                <c:formatCode>General</c:formatCode>
                <c:ptCount val="18"/>
                <c:pt idx="0">
                  <c:v>724</c:v>
                </c:pt>
                <c:pt idx="1">
                  <c:v>1465</c:v>
                </c:pt>
                <c:pt idx="2">
                  <c:v>1872</c:v>
                </c:pt>
                <c:pt idx="3">
                  <c:v>8285</c:v>
                </c:pt>
                <c:pt idx="4">
                  <c:v>17790</c:v>
                </c:pt>
                <c:pt idx="5">
                  <c:v>29110</c:v>
                </c:pt>
                <c:pt idx="6">
                  <c:v>32322</c:v>
                </c:pt>
                <c:pt idx="7">
                  <c:v>38020</c:v>
                </c:pt>
                <c:pt idx="8">
                  <c:v>38672</c:v>
                </c:pt>
                <c:pt idx="9">
                  <c:v>49865</c:v>
                </c:pt>
                <c:pt idx="10">
                  <c:v>58467</c:v>
                </c:pt>
                <c:pt idx="11">
                  <c:v>59884</c:v>
                </c:pt>
                <c:pt idx="12">
                  <c:v>77788</c:v>
                </c:pt>
                <c:pt idx="13">
                  <c:v>77929</c:v>
                </c:pt>
                <c:pt idx="14">
                  <c:v>82856</c:v>
                </c:pt>
                <c:pt idx="15">
                  <c:v>97403</c:v>
                </c:pt>
                <c:pt idx="16">
                  <c:v>99092</c:v>
                </c:pt>
                <c:pt idx="17">
                  <c:v>164281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05280"/>
        <c:axId val="35506816"/>
      </c:barChart>
      <c:catAx>
        <c:axId val="35505280"/>
        <c:scaling>
          <c:orientation val="minMax"/>
        </c:scaling>
        <c:delete val="0"/>
        <c:axPos val="b"/>
        <c:majorTickMark val="out"/>
        <c:minorTickMark val="none"/>
        <c:tickLblPos val="nextTo"/>
        <c:crossAx val="35506816"/>
        <c:crossesAt val="0"/>
        <c:auto val="1"/>
        <c:lblAlgn val="ctr"/>
        <c:lblOffset val="100"/>
        <c:noMultiLvlLbl val="0"/>
      </c:catAx>
      <c:valAx>
        <c:axId val="35506816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35505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ntonvillelibrary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44BAFD-A2C3-404E-B00E-A8C23D7D696E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FB37B-E9DD-40E6-9E05-0FFC1B95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3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44BAFD-A2C3-404E-B00E-A8C23D7D696E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FB37B-E9DD-40E6-9E05-0FFC1B95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6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638800"/>
          </a:xfrm>
          <a:prstGeom prst="rect">
            <a:avLst/>
          </a:prstGeom>
          <a:solidFill>
            <a:srgbClr val="547876"/>
          </a:solidFill>
          <a:ln>
            <a:solidFill>
              <a:srgbClr val="547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5791200"/>
            <a:ext cx="2514600" cy="965515"/>
          </a:xfrm>
          <a:prstGeom prst="rect">
            <a:avLst/>
          </a:prstGeom>
          <a:solidFill>
            <a:srgbClr val="C9D180"/>
          </a:solidFill>
          <a:ln>
            <a:solidFill>
              <a:srgbClr val="C9D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501020" y="5791200"/>
            <a:ext cx="6629400" cy="965515"/>
          </a:xfrm>
          <a:prstGeom prst="rect">
            <a:avLst/>
          </a:prstGeom>
          <a:solidFill>
            <a:srgbClr val="7AA3A1"/>
          </a:solidFill>
          <a:ln>
            <a:solidFill>
              <a:srgbClr val="7AA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32295" y="4724400"/>
            <a:ext cx="8229600" cy="792162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67000" y="5969157"/>
            <a:ext cx="8229600" cy="609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96984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Questions &amp; Contact Info</a:t>
            </a:r>
            <a:endParaRPr lang="en-US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47583" y="5257800"/>
            <a:ext cx="82296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547876"/>
              </a:buClr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itchFamily="34" charset="0"/>
              </a:rPr>
              <a:t>Handouts available at 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itchFamily="34" charset="0"/>
                <a:hlinkClick r:id="rId2"/>
              </a:rPr>
              <a:t>www.bentonvillelibrary.org</a:t>
            </a:r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  <a:latin typeface="Tw Cen MT" pitchFamily="34" charset="0"/>
            </a:endParaRPr>
          </a:p>
          <a:p>
            <a:pPr>
              <a:buClr>
                <a:srgbClr val="547876"/>
              </a:buClr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itchFamily="34" charset="0"/>
              </a:rPr>
              <a:t>Click “About Us” –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itchFamily="34" charset="0"/>
              </a:rPr>
              <a:t>ArLA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itchFamily="34" charset="0"/>
              </a:rPr>
              <a:t> Presentations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76400"/>
            <a:ext cx="8229600" cy="1676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7200" y="3505200"/>
            <a:ext cx="8229600" cy="1600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57992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48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84441"/>
            <a:ext cx="685800" cy="298655"/>
          </a:xfrm>
          <a:prstGeom prst="rect">
            <a:avLst/>
          </a:prstGeom>
          <a:solidFill>
            <a:srgbClr val="C9D180"/>
          </a:solidFill>
          <a:ln w="12700">
            <a:solidFill>
              <a:srgbClr val="C9D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1184442"/>
            <a:ext cx="8458200" cy="298654"/>
          </a:xfrm>
          <a:prstGeom prst="rect">
            <a:avLst/>
          </a:prstGeom>
          <a:solidFill>
            <a:srgbClr val="7AA3A1"/>
          </a:solidFill>
          <a:ln w="12700">
            <a:solidFill>
              <a:srgbClr val="7AA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9704" y="6248400"/>
            <a:ext cx="844590" cy="48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81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w Cen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Tw Cen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arsl.info/wp-content/uploads/2015/05/Goodson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4191000"/>
            <a:ext cx="7045105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BDDC3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Hadi Dudley | Bentonville PL</a:t>
            </a:r>
            <a:br>
              <a:rPr lang="en-US" dirty="0" smtClean="0"/>
            </a:br>
            <a:r>
              <a:rPr lang="en-US" dirty="0" smtClean="0"/>
              <a:t>Jennifer Goodson| Fort Smith PL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7000" y="5969157"/>
            <a:ext cx="6206905" cy="507843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2800" i="1" dirty="0" smtClean="0"/>
              <a:t>Libraries Partner to Provide eBooks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2920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Library2Go Today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748544"/>
          </a:xfrm>
        </p:spPr>
        <p:txBody>
          <a:bodyPr>
            <a:normAutofit/>
          </a:bodyPr>
          <a:lstStyle/>
          <a:p>
            <a:r>
              <a:rPr lang="en-US" dirty="0"/>
              <a:t>Multiple media</a:t>
            </a:r>
          </a:p>
          <a:p>
            <a:pPr lvl="1"/>
            <a:r>
              <a:rPr lang="en-US" dirty="0" smtClean="0"/>
              <a:t>Collection size:  21,000+</a:t>
            </a:r>
          </a:p>
          <a:p>
            <a:pPr lvl="2"/>
            <a:r>
              <a:rPr lang="en-US" dirty="0" smtClean="0"/>
              <a:t>eBooks comprise 76% of collection</a:t>
            </a:r>
          </a:p>
          <a:p>
            <a:r>
              <a:rPr lang="en-US" dirty="0" smtClean="0"/>
              <a:t>1.1 </a:t>
            </a:r>
            <a:r>
              <a:rPr lang="en-US" dirty="0"/>
              <a:t>m</a:t>
            </a:r>
            <a:r>
              <a:rPr lang="en-US" dirty="0" smtClean="0"/>
              <a:t>illion checkouts</a:t>
            </a:r>
            <a:endParaRPr lang="en-US" dirty="0"/>
          </a:p>
          <a:p>
            <a:r>
              <a:rPr lang="en-US" dirty="0"/>
              <a:t>18 member libraries </a:t>
            </a:r>
            <a:endParaRPr lang="en-US" dirty="0" smtClean="0"/>
          </a:p>
          <a:p>
            <a:pPr lvl="1"/>
            <a:r>
              <a:rPr lang="en-US" dirty="0" smtClean="0"/>
              <a:t>Investment:  $700,000+</a:t>
            </a:r>
            <a:endParaRPr lang="en-US" dirty="0"/>
          </a:p>
        </p:txBody>
      </p:sp>
      <p:pic>
        <p:nvPicPr>
          <p:cNvPr id="4" name="Picture 2" descr="I:\0-Website project\BPL JPEGs\BPL_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90900"/>
            <a:ext cx="3276600" cy="21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wered by OverDr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wered by OverDr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Partnership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Changing environment requires ongoing cooperation</a:t>
            </a:r>
          </a:p>
          <a:p>
            <a:pPr lvl="1"/>
            <a:r>
              <a:rPr lang="en-US" dirty="0" err="1"/>
              <a:t>ePublishing</a:t>
            </a:r>
            <a:r>
              <a:rPr lang="en-US" dirty="0"/>
              <a:t> industry</a:t>
            </a:r>
          </a:p>
          <a:p>
            <a:pPr lvl="1"/>
            <a:r>
              <a:rPr lang="en-US" dirty="0"/>
              <a:t>Overdrive services</a:t>
            </a:r>
          </a:p>
          <a:p>
            <a:pPr lvl="1"/>
            <a:r>
              <a:rPr lang="en-US" dirty="0"/>
              <a:t>Collection Use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85875" y="4648200"/>
            <a:ext cx="6381750" cy="1190626"/>
            <a:chOff x="1219200" y="4648199"/>
            <a:chExt cx="6381750" cy="1190626"/>
          </a:xfrm>
        </p:grpSpPr>
        <p:pic>
          <p:nvPicPr>
            <p:cNvPr id="3074" name="Picture 2" descr="http://www.bentonvillelibrary.org/assets/Uploads/_resampled/resizedimage150125-kids-reading-roo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648200"/>
              <a:ext cx="1428750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www.bentonvillelibrary.org/assets/Uploads/_resampled/resizedimage150125-teen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648199"/>
              <a:ext cx="1428750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Hadi\Desktop\toutOMC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4648200"/>
              <a:ext cx="1428750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43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Trends (by Month)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594659"/>
              </p:ext>
            </p:extLst>
          </p:nvPr>
        </p:nvGraphicFramePr>
        <p:xfrm>
          <a:off x="685800" y="1752600"/>
          <a:ext cx="7848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60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Libraries Participate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336824"/>
              </p:ext>
            </p:extLst>
          </p:nvPr>
        </p:nvGraphicFramePr>
        <p:xfrm>
          <a:off x="609600" y="17526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0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Freegal</a:t>
            </a:r>
            <a:r>
              <a:rPr lang="en-US" dirty="0"/>
              <a:t> Music / Library Ideas</a:t>
            </a:r>
          </a:p>
          <a:p>
            <a:r>
              <a:rPr lang="en-US" dirty="0" err="1"/>
              <a:t>OneClick</a:t>
            </a:r>
            <a:r>
              <a:rPr lang="en-US" dirty="0"/>
              <a:t> Digital / Recorded Books</a:t>
            </a:r>
          </a:p>
          <a:p>
            <a:r>
              <a:rPr lang="en-US" dirty="0"/>
              <a:t>Zinio / Recorded Books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4031673"/>
            <a:ext cx="7473950" cy="959427"/>
            <a:chOff x="762000" y="4031673"/>
            <a:chExt cx="7473950" cy="959427"/>
          </a:xfrm>
        </p:grpSpPr>
        <p:pic>
          <p:nvPicPr>
            <p:cNvPr id="5" name="Picture 5" descr="C:\Users\Hadi\Desktop\zinio-logo-for-we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950" y="4038600"/>
              <a:ext cx="19050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C:\Users\Hadi\Desktop\freegal-logo-for-web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031673"/>
              <a:ext cx="25400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1" descr="C:\Users\Hadi\Desktop\OneClickdigital-logo-for-web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550" y="4031673"/>
              <a:ext cx="25400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07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Do It Too!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 not be afraid to partner</a:t>
            </a:r>
          </a:p>
          <a:p>
            <a:r>
              <a:rPr lang="en-US" dirty="0"/>
              <a:t>Strength in combined negotiations with vendors</a:t>
            </a:r>
          </a:p>
          <a:p>
            <a:r>
              <a:rPr lang="en-US" dirty="0"/>
              <a:t>Informal agreements worked for our group</a:t>
            </a:r>
          </a:p>
          <a:p>
            <a:pPr lvl="1"/>
            <a:r>
              <a:rPr lang="en-US" dirty="0"/>
              <a:t>Professional respect and cooperativeness</a:t>
            </a:r>
          </a:p>
          <a:p>
            <a:r>
              <a:rPr lang="en-US" dirty="0"/>
              <a:t>Think creatively for funding</a:t>
            </a:r>
          </a:p>
          <a:p>
            <a:pPr lvl="1"/>
            <a:r>
              <a:rPr lang="en-US" dirty="0"/>
              <a:t>Friends, civic groups, business sponsorship</a:t>
            </a:r>
          </a:p>
          <a:p>
            <a:r>
              <a:rPr lang="en-US" dirty="0"/>
              <a:t>Be flexible</a:t>
            </a:r>
          </a:p>
          <a:p>
            <a:pPr lvl="1"/>
            <a:r>
              <a:rPr lang="en-US" dirty="0"/>
              <a:t>Best-laid plans may need to be modified</a:t>
            </a:r>
          </a:p>
          <a:p>
            <a:pPr lvl="1"/>
            <a:r>
              <a:rPr lang="en-US" dirty="0"/>
              <a:t>Cooperation requires compromise </a:t>
            </a:r>
          </a:p>
        </p:txBody>
      </p:sp>
    </p:spTree>
    <p:extLst>
      <p:ext uri="{BB962C8B-B14F-4D97-AF65-F5344CB8AC3E}">
        <p14:creationId xmlns:p14="http://schemas.microsoft.com/office/powerpoint/2010/main" val="38598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Contact Info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676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0" dirty="0" smtClean="0"/>
              <a:t>Hadi Dudley, Library Director</a:t>
            </a:r>
          </a:p>
          <a:p>
            <a:pPr marL="0" indent="0">
              <a:buNone/>
            </a:pPr>
            <a:r>
              <a:rPr lang="en-US" b="0" dirty="0" smtClean="0"/>
              <a:t>Bentonville Public Library </a:t>
            </a:r>
          </a:p>
          <a:p>
            <a:pPr marL="0" indent="0">
              <a:buNone/>
            </a:pPr>
            <a:r>
              <a:rPr lang="en-US" b="0" dirty="0" smtClean="0"/>
              <a:t>479-271-3194  </a:t>
            </a:r>
          </a:p>
          <a:p>
            <a:pPr marL="0" indent="0">
              <a:buNone/>
            </a:pPr>
            <a:r>
              <a:rPr lang="en-US" b="0" dirty="0" smtClean="0"/>
              <a:t>hdudley@bentonvillear.com</a:t>
            </a:r>
            <a:endParaRPr lang="en-US" b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733800"/>
            <a:ext cx="8229600" cy="1752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Jennifer Goodson, Library Director</a:t>
            </a:r>
          </a:p>
          <a:p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Fort Smith Public Library</a:t>
            </a:r>
          </a:p>
          <a:p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479-783-0229  </a:t>
            </a:r>
          </a:p>
          <a:p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jgoodson@fortsmithlibrary.org</a:t>
            </a:r>
            <a:endParaRPr lang="en-US" sz="27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8" name="Picture 6" descr="Goods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98" y="39624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adi\Desktop\!QuickFile!\BPL_2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5" b="19167"/>
          <a:stretch/>
        </p:blipFill>
        <p:spPr bwMode="auto">
          <a:xfrm>
            <a:off x="6011077" y="1819274"/>
            <a:ext cx="1490871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6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Libraries as Technology Providers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462543"/>
          </a:xfrm>
        </p:spPr>
        <p:txBody>
          <a:bodyPr/>
          <a:lstStyle/>
          <a:p>
            <a:r>
              <a:rPr lang="en-US" dirty="0" smtClean="0"/>
              <a:t>Public demand for digital technology</a:t>
            </a:r>
          </a:p>
          <a:p>
            <a:r>
              <a:rPr lang="en-US" dirty="0" smtClean="0"/>
              <a:t>Challenge:  high costs lead to opportunity</a:t>
            </a:r>
          </a:p>
          <a:p>
            <a:r>
              <a:rPr lang="en-US" dirty="0" smtClean="0"/>
              <a:t>Identified Overdrive Media as solution</a:t>
            </a:r>
          </a:p>
        </p:txBody>
      </p:sp>
      <p:pic>
        <p:nvPicPr>
          <p:cNvPr id="13" name="Picture 5" descr="Main Libra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4"/>
          <a:stretch/>
        </p:blipFill>
        <p:spPr bwMode="auto">
          <a:xfrm>
            <a:off x="4638964" y="1524000"/>
            <a:ext cx="3959216" cy="213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:\Director Files\PR Programming\Images\Library exteriors\Front_Exterior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17216" b="7864"/>
          <a:stretch/>
        </p:blipFill>
        <p:spPr bwMode="auto">
          <a:xfrm>
            <a:off x="526472" y="1524000"/>
            <a:ext cx="3975541" cy="213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28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Grassroots Partnership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Library Development District 1 (LDD1)</a:t>
            </a:r>
          </a:p>
          <a:p>
            <a:pPr lvl="1"/>
            <a:r>
              <a:rPr lang="en-US" dirty="0"/>
              <a:t>Various individual public libraries with separate governance &amp; funding</a:t>
            </a:r>
          </a:p>
          <a:p>
            <a:pPr lvl="2"/>
            <a:r>
              <a:rPr lang="en-US" dirty="0"/>
              <a:t>20 member libraries</a:t>
            </a:r>
          </a:p>
          <a:p>
            <a:pPr lvl="1"/>
            <a:r>
              <a:rPr lang="en-US" dirty="0"/>
              <a:t>No legal affiliation</a:t>
            </a:r>
          </a:p>
          <a:p>
            <a:pPr lvl="1"/>
            <a:r>
              <a:rPr lang="en-US" dirty="0"/>
              <a:t>All different sizes: tiny to large</a:t>
            </a:r>
          </a:p>
          <a:p>
            <a:pPr lvl="1"/>
            <a:r>
              <a:rPr lang="en-US" dirty="0"/>
              <a:t>Stand-alone to multi-branch to county and regional </a:t>
            </a:r>
            <a:r>
              <a:rPr lang="en-US" dirty="0" smtClean="0"/>
              <a:t>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 Member Consortium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1905000"/>
            <a:ext cx="4040188" cy="42211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dirty="0"/>
              <a:t>Arkansas River Valley Regional Library System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Baxter County Library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Bella Vista Library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Bentonville </a:t>
            </a:r>
            <a:r>
              <a:rPr lang="en-US" dirty="0"/>
              <a:t>Public Library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Boone County Library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Carroll and Madison Library System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Crawford </a:t>
            </a:r>
            <a:r>
              <a:rPr lang="en-US" dirty="0"/>
              <a:t>County </a:t>
            </a:r>
            <a:r>
              <a:rPr lang="en-US" dirty="0" smtClean="0"/>
              <a:t>Library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Fayetteville Public Library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Fort Smith Public </a:t>
            </a:r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5025" y="1905000"/>
            <a:ext cx="4041775" cy="42211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14350" indent="-457200">
              <a:buFont typeface="+mj-lt"/>
              <a:buAutoNum type="arabicPeriod" startAt="10"/>
            </a:pPr>
            <a:r>
              <a:rPr lang="en-US" dirty="0" smtClean="0"/>
              <a:t>Gentry </a:t>
            </a:r>
            <a:r>
              <a:rPr lang="en-US" dirty="0"/>
              <a:t>Public Library</a:t>
            </a:r>
            <a:endParaRPr lang="en-US" dirty="0" smtClean="0"/>
          </a:p>
          <a:p>
            <a:pPr marL="514350" indent="-457200">
              <a:buAutoNum type="arabicPeriod" startAt="10"/>
            </a:pPr>
            <a:r>
              <a:rPr lang="en-US" dirty="0" smtClean="0"/>
              <a:t>Gravette Public Library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457200">
              <a:buAutoNum type="arabicPeriod" startAt="10"/>
            </a:pPr>
            <a:r>
              <a:rPr lang="en-US" dirty="0" smtClean="0"/>
              <a:t>Marion County Library</a:t>
            </a:r>
          </a:p>
          <a:p>
            <a:pPr marL="514350" indent="-457200">
              <a:buAutoNum type="arabicPeriod" startAt="10"/>
            </a:pPr>
            <a:r>
              <a:rPr lang="en-US" dirty="0" smtClean="0"/>
              <a:t>Newton County Library</a:t>
            </a:r>
          </a:p>
          <a:p>
            <a:pPr marL="514350" indent="-457200">
              <a:buAutoNum type="arabicPeriod" startAt="10"/>
            </a:pPr>
            <a:r>
              <a:rPr lang="en-US" dirty="0" smtClean="0"/>
              <a:t>Pope </a:t>
            </a:r>
            <a:r>
              <a:rPr lang="en-US" dirty="0"/>
              <a:t>County </a:t>
            </a:r>
            <a:r>
              <a:rPr lang="en-US" dirty="0" smtClean="0"/>
              <a:t>Library </a:t>
            </a:r>
          </a:p>
          <a:p>
            <a:pPr marL="514350" indent="-457200">
              <a:buAutoNum type="arabicPeriod" startAt="10"/>
            </a:pPr>
            <a:r>
              <a:rPr lang="en-US" dirty="0" smtClean="0"/>
              <a:t>Rogers </a:t>
            </a:r>
            <a:r>
              <a:rPr lang="en-US" dirty="0"/>
              <a:t>Public </a:t>
            </a:r>
            <a:r>
              <a:rPr lang="en-US" dirty="0" smtClean="0"/>
              <a:t>Library</a:t>
            </a:r>
          </a:p>
          <a:p>
            <a:pPr marL="514350" indent="-457200">
              <a:buAutoNum type="arabicPeriod" startAt="10"/>
            </a:pPr>
            <a:r>
              <a:rPr lang="en-US" dirty="0" smtClean="0"/>
              <a:t>Siloam Springs Public Library</a:t>
            </a:r>
          </a:p>
          <a:p>
            <a:pPr marL="514350" indent="-457200">
              <a:buAutoNum type="arabicPeriod" startAt="10"/>
            </a:pPr>
            <a:r>
              <a:rPr lang="en-US" dirty="0" smtClean="0"/>
              <a:t>Springdale Public Library</a:t>
            </a:r>
          </a:p>
          <a:p>
            <a:pPr marL="514350" indent="-457200">
              <a:buAutoNum type="arabicPeriod" startAt="10"/>
            </a:pPr>
            <a:r>
              <a:rPr lang="en-US" dirty="0" smtClean="0"/>
              <a:t>Washington County Library System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Natural State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97906"/>
            <a:ext cx="6008035" cy="52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1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 </a:t>
            </a:r>
            <a:r>
              <a:rPr lang="en-US" dirty="0" smtClean="0"/>
              <a:t>Voices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Mutual understanding &amp; extension of LDD1</a:t>
            </a:r>
          </a:p>
          <a:p>
            <a:pPr marL="742950" lvl="2" indent="-342900">
              <a:buFont typeface="Calibri" panose="020F0502020204030204" pitchFamily="34" charset="0"/>
              <a:buChar char="―"/>
            </a:pPr>
            <a:r>
              <a:rPr lang="en-US" dirty="0" smtClean="0">
                <a:latin typeface="Tw Cen MT" panose="020B0602020104020603" pitchFamily="34" charset="0"/>
              </a:rPr>
              <a:t>Collaborative, respectful &amp; positive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Informal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agreements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Common goal, supportive partnership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Share costs for services &amp;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collection</a:t>
            </a:r>
          </a:p>
          <a:p>
            <a:pPr marL="0" lvl="1" indent="0">
              <a:buNone/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Six Libraries in Fall 2008</a:t>
            </a:r>
          </a:p>
          <a:p>
            <a:r>
              <a:rPr lang="en-US" dirty="0"/>
              <a:t>Designated one person as vendor liaison</a:t>
            </a:r>
          </a:p>
          <a:p>
            <a:r>
              <a:rPr lang="en-US" dirty="0"/>
              <a:t>In-person meetings &amp; email discussion list</a:t>
            </a:r>
          </a:p>
          <a:p>
            <a:pPr lvl="1"/>
            <a:r>
              <a:rPr lang="en-US" dirty="0"/>
              <a:t>ID &amp; agree on loan limits &amp; rules</a:t>
            </a:r>
          </a:p>
          <a:p>
            <a:pPr lvl="1"/>
            <a:r>
              <a:rPr lang="en-US" dirty="0"/>
              <a:t>Website design, logo &amp; project name</a:t>
            </a:r>
          </a:p>
          <a:p>
            <a:endParaRPr lang="en-US" dirty="0"/>
          </a:p>
        </p:txBody>
      </p:sp>
      <p:pic>
        <p:nvPicPr>
          <p:cNvPr id="4" name="Picture 2" descr="Arkansas Library 2 Go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0"/>
            <a:ext cx="43338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it Happen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Spring 2009 Launch!</a:t>
            </a:r>
          </a:p>
          <a:p>
            <a:r>
              <a:rPr lang="en-US" dirty="0"/>
              <a:t>Cooperation &amp; customization</a:t>
            </a:r>
          </a:p>
          <a:p>
            <a:pPr lvl="1"/>
            <a:r>
              <a:rPr lang="en-US" dirty="0"/>
              <a:t>Marketing</a:t>
            </a:r>
          </a:p>
          <a:p>
            <a:pPr lvl="1"/>
            <a:r>
              <a:rPr lang="en-US" dirty="0"/>
              <a:t>Training: Staff &amp; Patrons</a:t>
            </a:r>
          </a:p>
          <a:p>
            <a:r>
              <a:rPr lang="en-US" dirty="0"/>
              <a:t>Advantage accounts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:\0-Website project\BPL JPEGs\BPL_2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1" t="12290" r="13945"/>
          <a:stretch/>
        </p:blipFill>
        <p:spPr bwMode="auto">
          <a:xfrm>
            <a:off x="10039350" y="5257800"/>
            <a:ext cx="3233898" cy="25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362200"/>
            <a:ext cx="323389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019800" y="2133600"/>
            <a:ext cx="2699236" cy="3467100"/>
            <a:chOff x="6019800" y="1771650"/>
            <a:chExt cx="2699236" cy="34671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09" t="18712" r="70036" b="14472"/>
            <a:stretch/>
          </p:blipFill>
          <p:spPr bwMode="auto">
            <a:xfrm>
              <a:off x="6019800" y="1771650"/>
              <a:ext cx="1174651" cy="346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4" t="18527" r="69678" b="15067"/>
            <a:stretch/>
          </p:blipFill>
          <p:spPr bwMode="auto">
            <a:xfrm>
              <a:off x="7467600" y="1771650"/>
              <a:ext cx="1251436" cy="346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 descr="C:\Users\Hadi\Desktop\toutAdvantage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0"/>
          <a:stretch/>
        </p:blipFill>
        <p:spPr bwMode="auto">
          <a:xfrm>
            <a:off x="1447800" y="4690616"/>
            <a:ext cx="2209802" cy="11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0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&amp; Tricks for Downloading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2950" y="2133600"/>
            <a:ext cx="3273849" cy="3886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Device </a:t>
            </a:r>
            <a:r>
              <a:rPr lang="en-US" sz="2800" dirty="0"/>
              <a:t>specific </a:t>
            </a:r>
          </a:p>
          <a:p>
            <a:r>
              <a:rPr lang="en-US" sz="2800" dirty="0"/>
              <a:t>Step-by-step</a:t>
            </a:r>
          </a:p>
          <a:p>
            <a:r>
              <a:rPr lang="en-US" sz="2800" dirty="0"/>
              <a:t>Great tool for tech savvy patrons</a:t>
            </a:r>
          </a:p>
          <a:p>
            <a:r>
              <a:rPr lang="en-US" sz="2800" dirty="0"/>
              <a:t>Example of cooperation &amp; customization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7" t="11607" r="2574" b="1786"/>
          <a:stretch/>
        </p:blipFill>
        <p:spPr bwMode="auto">
          <a:xfrm>
            <a:off x="245490" y="1981200"/>
            <a:ext cx="516746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0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LA template 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ArLA template black</Template>
  <TotalTime>644</TotalTime>
  <Words>378</Words>
  <Application>Microsoft Office PowerPoint</Application>
  <PresentationFormat>On-screen Show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ArLA template black</vt:lpstr>
      <vt:lpstr>PowerPoint Presentation</vt:lpstr>
      <vt:lpstr>Libraries as Technology Providers</vt:lpstr>
      <vt:lpstr>A Grassroots Partnership</vt:lpstr>
      <vt:lpstr>18 Member Consortium</vt:lpstr>
      <vt:lpstr>The Natural State</vt:lpstr>
      <vt:lpstr>Equal Voices</vt:lpstr>
      <vt:lpstr>Getting Started</vt:lpstr>
      <vt:lpstr>Making it Happen</vt:lpstr>
      <vt:lpstr>Tips &amp; Tricks for Downloading</vt:lpstr>
      <vt:lpstr>Library2Go Today …</vt:lpstr>
      <vt:lpstr>The Partnership Continues</vt:lpstr>
      <vt:lpstr>Use Trends (by Month)</vt:lpstr>
      <vt:lpstr>All Libraries Participate</vt:lpstr>
      <vt:lpstr>Additional Partnerships</vt:lpstr>
      <vt:lpstr>You Can Do It Too!</vt:lpstr>
      <vt:lpstr>Questions &amp; Contact Info</vt:lpstr>
    </vt:vector>
  </TitlesOfParts>
  <Company>City Of Bentonville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Hays</dc:creator>
  <cp:lastModifiedBy>Hadi</cp:lastModifiedBy>
  <cp:revision>32</cp:revision>
  <dcterms:created xsi:type="dcterms:W3CDTF">2015-09-17T00:13:01Z</dcterms:created>
  <dcterms:modified xsi:type="dcterms:W3CDTF">2015-10-01T17:08:31Z</dcterms:modified>
</cp:coreProperties>
</file>